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8" r:id="rId4"/>
    <p:sldId id="278" r:id="rId5"/>
    <p:sldId id="259" r:id="rId6"/>
    <p:sldId id="262" r:id="rId7"/>
    <p:sldId id="271" r:id="rId8"/>
    <p:sldId id="273" r:id="rId9"/>
    <p:sldId id="279" r:id="rId10"/>
    <p:sldId id="280" r:id="rId11"/>
    <p:sldId id="28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5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40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954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4362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1623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8017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090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11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784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875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023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0018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205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522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988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898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860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5B09C-11DD-4AD4-910D-C678854C843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6CD2BC-4B66-498F-AC8B-14D7FA7BD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529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18149" y="2666632"/>
            <a:ext cx="8574622" cy="2616199"/>
          </a:xfrm>
        </p:spPr>
        <p:txBody>
          <a:bodyPr>
            <a:normAutofit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CONTRALORÍA SOCIAL 2023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“PRODEP </a:t>
            </a:r>
            <a:r>
              <a:rPr lang="es-MX" dirty="0" smtClean="0"/>
              <a:t>2024”</a:t>
            </a:r>
            <a:endParaRPr lang="es-MX" dirty="0"/>
          </a:p>
        </p:txBody>
      </p:sp>
      <p:pic>
        <p:nvPicPr>
          <p:cNvPr id="5" name="Imagen 4" descr="http://www.logotypes101.com/free_vector_logo_png/108793/3CD4B637466AACDE5AD8D3D780356D78/Universidad_Tecnol%C3%B3gica_de_Paquim%C3%A9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74" y="371090"/>
            <a:ext cx="905934" cy="96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9833" y="5282831"/>
            <a:ext cx="2285819" cy="95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92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6000" dirty="0" smtClean="0"/>
              <a:t>Documentos normativos </a:t>
            </a:r>
            <a:endParaRPr lang="es-MX" sz="6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Lineamientos de contraloría social</a:t>
            </a:r>
          </a:p>
          <a:p>
            <a:r>
              <a:rPr lang="es-MX" dirty="0" smtClean="0"/>
              <a:t>Ley General de Desarrollo social</a:t>
            </a:r>
          </a:p>
          <a:p>
            <a:r>
              <a:rPr lang="es-MX" dirty="0" smtClean="0"/>
              <a:t>Reglas de Operación del PRODEP</a:t>
            </a:r>
          </a:p>
          <a:p>
            <a:r>
              <a:rPr lang="es-MX" dirty="0" smtClean="0"/>
              <a:t>Reglamento de la Ley General de Desarrollo Social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5099" y="4849620"/>
            <a:ext cx="2687169" cy="112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78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Formatos de Contraloría Social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Anexo 1. </a:t>
            </a:r>
            <a:r>
              <a:rPr lang="es-MX" dirty="0" smtClean="0"/>
              <a:t>Acta de constitución de CCS</a:t>
            </a:r>
            <a:endParaRPr lang="es-MX" dirty="0" smtClean="0"/>
          </a:p>
          <a:p>
            <a:r>
              <a:rPr lang="es-MX" dirty="0" smtClean="0"/>
              <a:t>Anexo 2</a:t>
            </a:r>
            <a:r>
              <a:rPr lang="es-MX" dirty="0" smtClean="0"/>
              <a:t>. Acta de sustitución  de CCS</a:t>
            </a:r>
            <a:endParaRPr lang="es-MX" dirty="0" smtClean="0"/>
          </a:p>
          <a:p>
            <a:r>
              <a:rPr lang="es-MX" dirty="0" smtClean="0"/>
              <a:t>Anexo 3. </a:t>
            </a:r>
            <a:r>
              <a:rPr lang="es-MX" dirty="0" smtClean="0"/>
              <a:t>Minuta </a:t>
            </a:r>
            <a:endParaRPr lang="es-MX" dirty="0" smtClean="0"/>
          </a:p>
          <a:p>
            <a:r>
              <a:rPr lang="es-MX" dirty="0" smtClean="0"/>
              <a:t>Anexo 4. </a:t>
            </a:r>
            <a:r>
              <a:rPr lang="es-MX" dirty="0"/>
              <a:t>Informe del CCS </a:t>
            </a:r>
            <a:endParaRPr lang="es-MX" dirty="0" smtClean="0"/>
          </a:p>
          <a:p>
            <a:r>
              <a:rPr lang="es-MX" dirty="0" smtClean="0"/>
              <a:t>Anexo 5. </a:t>
            </a:r>
            <a:r>
              <a:rPr lang="es-MX" dirty="0" smtClean="0"/>
              <a:t>PITCS S247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5099" y="4849620"/>
            <a:ext cx="2687169" cy="112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27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 a la Contraloría Social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sz="36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es Contraloría Social?</a:t>
            </a:r>
            <a:endParaRPr lang="es-MX" sz="3600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5201" y="2662519"/>
            <a:ext cx="8946541" cy="4195481"/>
          </a:xfrm>
        </p:spPr>
        <p:txBody>
          <a:bodyPr/>
          <a:lstStyle/>
          <a:p>
            <a:pPr algn="just"/>
            <a:endParaRPr lang="es-MX" dirty="0" smtClean="0"/>
          </a:p>
          <a:p>
            <a:pPr algn="just"/>
            <a:r>
              <a:rPr lang="es-MX" dirty="0" smtClean="0"/>
              <a:t>Conforme a la Ley General de Desarrollo Social, 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dirty="0" smtClean="0"/>
              <a:t>constituye una </a:t>
            </a:r>
            <a:r>
              <a:rPr lang="es-MX" u="sng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práctica de  transparencia y rendición de cuentas </a:t>
            </a:r>
            <a:r>
              <a:rPr lang="es-MX" dirty="0" smtClean="0"/>
              <a:t>que promueve la participación de los beneficiarios de los programas en la vigilancia de la aplicación adecuada de los recursos federales destinados a las instituciones a través de programas de apoyo.</a:t>
            </a:r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La </a:t>
            </a:r>
            <a:r>
              <a:rPr lang="es-MX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</a:t>
            </a:r>
            <a:r>
              <a:rPr lang="es-MX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s-MX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aquimé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dirty="0" smtClean="0"/>
              <a:t>ha sido beneficiada por los </a:t>
            </a:r>
            <a:r>
              <a:rPr lang="es-MX" dirty="0"/>
              <a:t>programas </a:t>
            </a:r>
            <a:r>
              <a:rPr lang="es-MX" u="sng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PRODEP 2023.</a:t>
            </a:r>
            <a:endParaRPr lang="es-MX" u="sng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876" y="585722"/>
            <a:ext cx="902286" cy="96325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5042" y="5646574"/>
            <a:ext cx="2325954" cy="972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97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 GENERAL</a:t>
            </a:r>
            <a:b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 ESPECÍFICO 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418" y="1440975"/>
            <a:ext cx="8946541" cy="4195481"/>
          </a:xfrm>
        </p:spPr>
        <p:txBody>
          <a:bodyPr>
            <a:normAutofit/>
          </a:bodyPr>
          <a:lstStyle/>
          <a:p>
            <a:r>
              <a:rPr lang="es-MX" dirty="0"/>
              <a:t>Conocer las </a:t>
            </a:r>
            <a:r>
              <a:rPr lang="es-MX" i="1" dirty="0"/>
              <a:t>disposiciones en materia de promoción</a:t>
            </a:r>
            <a:r>
              <a:rPr lang="es-MX" dirty="0"/>
              <a:t> de Contraloría Social, con el propósito de que los beneficiarios o integrantes del Comité de Contraloría Social realicen el </a:t>
            </a:r>
            <a:r>
              <a:rPr lang="es-MX" u="sng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seguimiento, supervisión y vigilancia de la </a:t>
            </a:r>
            <a:r>
              <a:rPr lang="es-MX" u="sng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correcta aplicación </a:t>
            </a:r>
            <a:r>
              <a:rPr lang="es-MX" u="sng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los </a:t>
            </a:r>
            <a:r>
              <a:rPr lang="es-MX" u="sng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 </a:t>
            </a:r>
            <a:r>
              <a:rPr lang="es-MX" u="sng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públicos </a:t>
            </a:r>
            <a:r>
              <a:rPr lang="es-MX" u="sng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federales.</a:t>
            </a:r>
          </a:p>
          <a:p>
            <a:endParaRPr lang="es-MX" u="sng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MX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MX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MX" u="sng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u="sng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Brindar </a:t>
            </a:r>
            <a:r>
              <a:rPr lang="es-MX" u="sng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herramientas </a:t>
            </a:r>
            <a:r>
              <a:rPr lang="es-MX" dirty="0"/>
              <a:t>necesarias para que los beneficiarios o integrantes del Comité de Contraloría Social en las Instancias Ejecutoras del programa federal </a:t>
            </a:r>
            <a:r>
              <a:rPr lang="es-MX" b="1" dirty="0"/>
              <a:t>apliquen las estrategias </a:t>
            </a:r>
            <a:r>
              <a:rPr lang="es-MX" dirty="0"/>
              <a:t>de Contraloría Social, usen los documentos y promuevan dicha actividad.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8527" y="602415"/>
            <a:ext cx="902286" cy="96325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9972" y="5252292"/>
            <a:ext cx="2480841" cy="1037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80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dirty="0" smtClean="0"/>
              <a:t>¿Qué es el Comité de Contraloría Social?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 smtClean="0"/>
              <a:t>Es la organización social constituida por los beneficiarios del programa de Desarrollo Social a cargo de las Dependencias para el seguimiento, supervisión y vigilancia de la ejecución del Programa </a:t>
            </a:r>
            <a:endParaRPr lang="es-MX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325" y="5009011"/>
            <a:ext cx="2586831" cy="1081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60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/>
            </a:r>
            <a:br>
              <a:rPr lang="es-MX" sz="2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</a:br>
            <a:endParaRPr lang="es-MX" b="1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5201" y="2404824"/>
            <a:ext cx="8946541" cy="4195481"/>
          </a:xfrm>
        </p:spPr>
        <p:txBody>
          <a:bodyPr/>
          <a:lstStyle/>
          <a:p>
            <a:r>
              <a:rPr lang="es-MX" dirty="0" smtClean="0"/>
              <a:t>Difusión</a:t>
            </a:r>
          </a:p>
          <a:p>
            <a:r>
              <a:rPr lang="es-MX" dirty="0" smtClean="0"/>
              <a:t>Capacitación</a:t>
            </a:r>
          </a:p>
          <a:p>
            <a:r>
              <a:rPr lang="es-MX" dirty="0" smtClean="0"/>
              <a:t>Constitución de Comité de CS</a:t>
            </a:r>
          </a:p>
          <a:p>
            <a:r>
              <a:rPr lang="es-MX" dirty="0" smtClean="0"/>
              <a:t>Realizar Reuniones con beneficiarios</a:t>
            </a:r>
          </a:p>
          <a:p>
            <a:r>
              <a:rPr lang="es-MX" dirty="0" smtClean="0"/>
              <a:t>Vigilancia de los recursos</a:t>
            </a:r>
          </a:p>
          <a:p>
            <a:r>
              <a:rPr lang="es-MX" dirty="0" smtClean="0"/>
              <a:t>Captar y Canalizar quejas o denuncias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8686" y="586560"/>
            <a:ext cx="902286" cy="96325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646111" y="452718"/>
            <a:ext cx="919439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 DE LOS INTEGRANTES DEL COMITÉ DE 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</a:t>
            </a:r>
          </a:p>
          <a:p>
            <a:r>
              <a:rPr lang="es-MX" sz="2000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mecanismo consiste en realizar actividades de:</a:t>
            </a:r>
            <a:endParaRPr lang="es-MX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107" y="5218735"/>
            <a:ext cx="2160864" cy="90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26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 DEL </a:t>
            </a:r>
            <a:r>
              <a:rPr lang="es-MX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CCS</a:t>
            </a:r>
            <a:br>
              <a:rPr lang="es-MX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2985" y="1205345"/>
            <a:ext cx="8946541" cy="536170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b="1" dirty="0" smtClean="0"/>
              <a:t> </a:t>
            </a:r>
          </a:p>
          <a:p>
            <a:r>
              <a:rPr lang="es-ES" dirty="0" smtClean="0"/>
              <a:t>Vigilar </a:t>
            </a:r>
            <a:r>
              <a:rPr lang="es-ES" dirty="0"/>
              <a:t>que se difunda información suficiente, veraz y oportuna sobre la operación del programa federal. </a:t>
            </a:r>
            <a:endParaRPr lang="es-MX" dirty="0"/>
          </a:p>
          <a:p>
            <a:pPr lvl="0"/>
            <a:r>
              <a:rPr lang="es-ES" dirty="0"/>
              <a:t>Vigilar que el ejercicio de los recursos públicos para las obras, apoyos o servicios sea oportuno transparente y con apego a lo establecido en las reglas de operación. </a:t>
            </a:r>
            <a:endParaRPr lang="es-MX" dirty="0"/>
          </a:p>
          <a:p>
            <a:pPr lvl="0"/>
            <a:r>
              <a:rPr lang="es-ES" dirty="0"/>
              <a:t>Vigilar que los beneficiarios del programa federal cumplan con los requisitos para tener esa característica. </a:t>
            </a:r>
            <a:endParaRPr lang="es-MX" dirty="0"/>
          </a:p>
          <a:p>
            <a:pPr lvl="0"/>
            <a:r>
              <a:rPr lang="es-ES" dirty="0"/>
              <a:t>Vigilar que se cumpla con los periodos de ejecución de las obras o de la entrega de los apoyos o servicios. </a:t>
            </a:r>
            <a:endParaRPr lang="es-MX" dirty="0"/>
          </a:p>
          <a:p>
            <a:pPr lvl="0"/>
            <a:r>
              <a:rPr lang="es-ES" dirty="0"/>
              <a:t>Vigilar que exista documentación comprobatoria del ejercicio de los recursos públicos y de la entrega de las obras, apoyos o servicios. </a:t>
            </a:r>
            <a:endParaRPr lang="es-MX" dirty="0"/>
          </a:p>
          <a:p>
            <a:pPr lvl="0"/>
            <a:r>
              <a:rPr lang="es-ES" dirty="0"/>
              <a:t>Vigilar que el programa federal no se utilice con fines políticos, electorales, de lucro u otros distintos al objeto del programa federal. </a:t>
            </a:r>
            <a:endParaRPr lang="es-MX" dirty="0"/>
          </a:p>
          <a:p>
            <a:pPr lvl="0"/>
            <a:r>
              <a:rPr lang="es-ES" dirty="0"/>
              <a:t>Vigilar que el programa federal no sea aplicado afectando la igualdad entre mujeres y hombres. </a:t>
            </a:r>
            <a:endParaRPr lang="es-MX" dirty="0"/>
          </a:p>
          <a:p>
            <a:pPr lvl="0"/>
            <a:r>
              <a:rPr lang="es-ES" dirty="0"/>
              <a:t>Vigilar que las autoridades competentes den atención a las quejas y denuncias relacionadas con el programa federal. </a:t>
            </a:r>
            <a:endParaRPr lang="es-MX" dirty="0"/>
          </a:p>
          <a:p>
            <a:pPr lvl="0"/>
            <a:r>
              <a:rPr lang="es-ES" dirty="0"/>
              <a:t>Recibir las quejas y denuncias sobre la aplicación y ejecución de los programas federales, recabar la información de estas y, en su caso, presentarlas junto con la información recopilada a la Representación Federal o Estatal, a efecto de que se tomen las medidas a que haya lugar.</a:t>
            </a:r>
            <a:endParaRPr lang="es-MX" dirty="0"/>
          </a:p>
          <a:p>
            <a:pPr lvl="0"/>
            <a:r>
              <a:rPr lang="es-ES" dirty="0"/>
              <a:t>Recibir las quejas y denuncias que puedan dar lugar al financiamiento de responsabilidades administrativas, civiles o penales relacionadas con los programas federales, así como turnarlas a las autoridades competentes para su atención (Instancia Normativa y al OEC o a la SFP). </a:t>
            </a:r>
            <a:endParaRPr lang="es-MX" dirty="0"/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873" y="577409"/>
            <a:ext cx="902286" cy="96325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780" y="5411682"/>
            <a:ext cx="2328644" cy="97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08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COMPROMISOS DEL CCS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479666"/>
            <a:ext cx="8946541" cy="4768734"/>
          </a:xfrm>
        </p:spPr>
        <p:txBody>
          <a:bodyPr>
            <a:normAutofit/>
          </a:bodyPr>
          <a:lstStyle/>
          <a:p>
            <a:r>
              <a:rPr lang="es-ES" dirty="0" smtClean="0"/>
              <a:t>Tomar </a:t>
            </a:r>
            <a:r>
              <a:rPr lang="es-ES" dirty="0"/>
              <a:t>la capacitación para realizar las actividades de CS por parte del RCS de las IES,</a:t>
            </a:r>
            <a:endParaRPr lang="es-MX" dirty="0"/>
          </a:p>
          <a:p>
            <a:pPr lvl="0"/>
            <a:r>
              <a:rPr lang="es-ES" dirty="0"/>
              <a:t>Solicitar al RCS de la IE la información pública relacionada con la operación del Programa,</a:t>
            </a:r>
            <a:endParaRPr lang="es-MX" dirty="0"/>
          </a:p>
          <a:p>
            <a:pPr lvl="0"/>
            <a:r>
              <a:rPr lang="es-ES" dirty="0"/>
              <a:t>El RCS en la Instancia Ejecutora deberá realizar reuniones con los beneficiarios de los programas federales, con la participación de los integrantes de los Comités, a fin de promover que realicen actividades de contraloría social, así como de que expresen sus necesidades, opiniones, quejas, denuncias y peticiones relacionadas con los programas federales.</a:t>
            </a:r>
            <a:endParaRPr lang="es-MX" dirty="0"/>
          </a:p>
          <a:p>
            <a:pPr lvl="0"/>
            <a:r>
              <a:rPr lang="es-ES" dirty="0"/>
              <a:t>Registrar en el informe(s) el(los) resultado(s) de las actividades de contraloría social realizadas, así como dar seguimiento, en su caso, a los mismos; </a:t>
            </a:r>
            <a:endParaRPr lang="es-MX" dirty="0"/>
          </a:p>
          <a:p>
            <a:pPr lvl="0"/>
            <a:r>
              <a:rPr lang="es-ES" dirty="0"/>
              <a:t>Supervisar que se apliquen correctamente los recursos al 100% y que se haya adquirido lo que se autorizó comprar en el anexo de ejecución del convenio de apoyo y levantar minutas.</a:t>
            </a:r>
            <a:endParaRPr lang="es-MX" dirty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171" y="5604628"/>
            <a:ext cx="1791749" cy="74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35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6 OBJETIVOS DE REUNIONES DEL CCS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MX" dirty="0" smtClean="0"/>
              <a:t>Constituir el Comité de Contraloría Social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Capacitar a los integrantes del Comité de Contraloría Social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Supervisar la distribución de los Materiales de Difusión.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Supervisar los gastos al cierre del ejercicio.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Elaborar el reporte final de quejas y denuncias y acciones de mejora.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Realizar el informe final de CCS.</a:t>
            </a:r>
          </a:p>
          <a:p>
            <a:pPr marL="457200" indent="-457200">
              <a:buFont typeface="+mj-lt"/>
              <a:buAutoNum type="arabicPeriod"/>
            </a:pP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5099" y="4849620"/>
            <a:ext cx="2687169" cy="112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09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21802"/>
          </a:xfrm>
        </p:spPr>
        <p:txBody>
          <a:bodyPr/>
          <a:lstStyle/>
          <a:p>
            <a:r>
              <a:rPr lang="es-MX" dirty="0" smtClean="0"/>
              <a:t>DESCRIPCIÓN DEL PROGRAMA Y BENEFICIARIOS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PRODEP 2023 (PROGRAMA PARA EL DESARROLLO PROFESIONAL DOCENTE. Con un beneficio de $20,000.00 pesos</a:t>
            </a:r>
            <a:endParaRPr lang="es-MX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MX" dirty="0" smtClean="0">
              <a:solidFill>
                <a:srgbClr val="FF0000"/>
              </a:solidFill>
            </a:endParaRPr>
          </a:p>
          <a:p>
            <a:r>
              <a:rPr lang="es-MX" dirty="0" smtClean="0"/>
              <a:t>Para el caso del PRODEP se entenderán como beneficiarios a los docentes y cuerpos académicos de las Universidades Tecnológicas y Politécnicas que reciben beneficios del Programa.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5099" y="4849620"/>
            <a:ext cx="2687169" cy="112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68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3348</TotalTime>
  <Words>821</Words>
  <Application>Microsoft Office PowerPoint</Application>
  <PresentationFormat>Panorámica</PresentationFormat>
  <Paragraphs>64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Faceta</vt:lpstr>
      <vt:lpstr>CONTRALORÍA SOCIAL 2023 “PRODEP 2024”</vt:lpstr>
      <vt:lpstr>Introducción a la Contraloría Social ¿Qué es Contraloría Social?</vt:lpstr>
      <vt:lpstr>OBJETIVO GENERAL    OBJETIVO ESPECÍFICO </vt:lpstr>
      <vt:lpstr>¿Qué es el Comité de Contraloría Social?</vt:lpstr>
      <vt:lpstr>  </vt:lpstr>
      <vt:lpstr>FUNCIONES DEL CCS  </vt:lpstr>
      <vt:lpstr>COMPROMISOS DEL CCS</vt:lpstr>
      <vt:lpstr> 6 OBJETIVOS DE REUNIONES DEL CCS</vt:lpstr>
      <vt:lpstr>DESCRIPCIÓN DEL PROGRAMA Y BENEFICIARIOS </vt:lpstr>
      <vt:lpstr>Documentos normativos </vt:lpstr>
      <vt:lpstr>Formatos de Contraloría Social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Constitución del Comité de Contraloría Social de la “Universidad Tecnológica de Paquimé”</dc:title>
  <dc:creator>PLANEACION</dc:creator>
  <cp:lastModifiedBy>Jaime Alexis Rodriguez Rivera</cp:lastModifiedBy>
  <cp:revision>58</cp:revision>
  <dcterms:created xsi:type="dcterms:W3CDTF">2019-08-23T16:02:55Z</dcterms:created>
  <dcterms:modified xsi:type="dcterms:W3CDTF">2024-11-28T22:26:08Z</dcterms:modified>
</cp:coreProperties>
</file>